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dhumita Biswas" userId="230466de5fad2da9" providerId="LiveId" clId="{383498CA-1F55-432A-9C09-CC92CC35ECA6}"/>
    <pc:docChg chg="modSld">
      <pc:chgData name="Madhumita Biswas" userId="230466de5fad2da9" providerId="LiveId" clId="{383498CA-1F55-432A-9C09-CC92CC35ECA6}" dt="2023-01-18T09:35:47.820" v="10" actId="20577"/>
      <pc:docMkLst>
        <pc:docMk/>
      </pc:docMkLst>
      <pc:sldChg chg="modSp mod">
        <pc:chgData name="Madhumita Biswas" userId="230466de5fad2da9" providerId="LiveId" clId="{383498CA-1F55-432A-9C09-CC92CC35ECA6}" dt="2023-01-18T09:35:47.820" v="10" actId="20577"/>
        <pc:sldMkLst>
          <pc:docMk/>
          <pc:sldMk cId="3949797189" sldId="256"/>
        </pc:sldMkLst>
        <pc:spChg chg="mod">
          <ac:chgData name="Madhumita Biswas" userId="230466de5fad2da9" providerId="LiveId" clId="{383498CA-1F55-432A-9C09-CC92CC35ECA6}" dt="2023-01-18T09:35:47.820" v="10" actId="20577"/>
          <ac:spMkLst>
            <pc:docMk/>
            <pc:sldMk cId="3949797189" sldId="256"/>
            <ac:spMk id="3" creationId="{8AB1CC48-6387-D293-C24D-D6F8090B36B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12018580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1063831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07234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500294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7518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2459254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15248520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1755817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2562133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6079C-E621-4290-BF0B-BFA06DB6F61C}"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125533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46079C-E621-4290-BF0B-BFA06DB6F6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3732497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46079C-E621-4290-BF0B-BFA06DB6F61C}" type="datetimeFigureOut">
              <a:rPr lang="en-IN" smtClean="0"/>
              <a:t>18-01-2023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3286188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46079C-E621-4290-BF0B-BFA06DB6F61C}"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296473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46079C-E621-4290-BF0B-BFA06DB6F61C}" type="datetimeFigureOut">
              <a:rPr lang="en-IN" smtClean="0"/>
              <a:t>18-01-2023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4150426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46079C-E621-4290-BF0B-BFA06DB6F6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1758704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46079C-E621-4290-BF0B-BFA06DB6F61C}"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5973BC-AE2D-4736-A1E0-C3C5245F5DEC}" type="slidenum">
              <a:rPr lang="en-IN" smtClean="0"/>
              <a:t>‹#›</a:t>
            </a:fld>
            <a:endParaRPr lang="en-IN"/>
          </a:p>
        </p:txBody>
      </p:sp>
    </p:spTree>
    <p:extLst>
      <p:ext uri="{BB962C8B-B14F-4D97-AF65-F5344CB8AC3E}">
        <p14:creationId xmlns:p14="http://schemas.microsoft.com/office/powerpoint/2010/main" val="3029316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546079C-E621-4290-BF0B-BFA06DB6F61C}" type="datetimeFigureOut">
              <a:rPr lang="en-IN" smtClean="0"/>
              <a:t>18-01-2023</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B5973BC-AE2D-4736-A1E0-C3C5245F5DEC}" type="slidenum">
              <a:rPr lang="en-IN" smtClean="0"/>
              <a:t>‹#›</a:t>
            </a:fld>
            <a:endParaRPr lang="en-IN"/>
          </a:p>
        </p:txBody>
      </p:sp>
    </p:spTree>
    <p:extLst>
      <p:ext uri="{BB962C8B-B14F-4D97-AF65-F5344CB8AC3E}">
        <p14:creationId xmlns:p14="http://schemas.microsoft.com/office/powerpoint/2010/main" val="2179319889"/>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E7407-B3C5-4DDB-B3C9-5549C1A14BDF}"/>
              </a:ext>
            </a:extLst>
          </p:cNvPr>
          <p:cNvSpPr>
            <a:spLocks noGrp="1"/>
          </p:cNvSpPr>
          <p:nvPr>
            <p:ph type="ctrTitle"/>
          </p:nvPr>
        </p:nvSpPr>
        <p:spPr>
          <a:xfrm>
            <a:off x="173254" y="1246472"/>
            <a:ext cx="9394257" cy="1641107"/>
          </a:xfrm>
        </p:spPr>
        <p:txBody>
          <a:bodyPr/>
          <a:lstStyle/>
          <a:p>
            <a:r>
              <a:rPr lang="en-IN" sz="4800" dirty="0">
                <a:solidFill>
                  <a:schemeClr val="accent2">
                    <a:lumMod val="75000"/>
                  </a:schemeClr>
                </a:solidFill>
                <a:highlight>
                  <a:srgbClr val="FFFF00"/>
                </a:highlight>
                <a:latin typeface="Arial Black" panose="020B0A04020102020204" pitchFamily="34" charset="0"/>
              </a:rPr>
              <a:t>Reading Robert Browning’s </a:t>
            </a:r>
            <a:br>
              <a:rPr lang="en-IN" sz="4800" dirty="0">
                <a:solidFill>
                  <a:schemeClr val="accent2">
                    <a:lumMod val="75000"/>
                  </a:schemeClr>
                </a:solidFill>
                <a:highlight>
                  <a:srgbClr val="FFFF00"/>
                </a:highlight>
                <a:latin typeface="Arial Black" panose="020B0A04020102020204" pitchFamily="34" charset="0"/>
              </a:rPr>
            </a:br>
            <a:r>
              <a:rPr lang="en-IN" sz="4800" dirty="0">
                <a:solidFill>
                  <a:schemeClr val="accent2">
                    <a:lumMod val="75000"/>
                  </a:schemeClr>
                </a:solidFill>
                <a:highlight>
                  <a:srgbClr val="FFFF00"/>
                </a:highlight>
                <a:latin typeface="Arial Black" panose="020B0A04020102020204" pitchFamily="34" charset="0"/>
              </a:rPr>
              <a:t>“My Last Duchess</a:t>
            </a:r>
            <a:r>
              <a:rPr lang="en-IN" dirty="0">
                <a:solidFill>
                  <a:schemeClr val="accent2">
                    <a:lumMod val="75000"/>
                  </a:schemeClr>
                </a:solidFill>
                <a:highlight>
                  <a:srgbClr val="FFFF00"/>
                </a:highlight>
              </a:rPr>
              <a:t>”</a:t>
            </a:r>
          </a:p>
        </p:txBody>
      </p:sp>
      <p:sp>
        <p:nvSpPr>
          <p:cNvPr id="3" name="Subtitle 2">
            <a:extLst>
              <a:ext uri="{FF2B5EF4-FFF2-40B4-BE49-F238E27FC236}">
                <a16:creationId xmlns:a16="http://schemas.microsoft.com/office/drawing/2014/main" id="{8AB1CC48-6387-D293-C24D-D6F8090B36B9}"/>
              </a:ext>
            </a:extLst>
          </p:cNvPr>
          <p:cNvSpPr>
            <a:spLocks noGrp="1"/>
          </p:cNvSpPr>
          <p:nvPr>
            <p:ph type="subTitle" idx="1"/>
          </p:nvPr>
        </p:nvSpPr>
        <p:spPr>
          <a:xfrm>
            <a:off x="1507067" y="4050833"/>
            <a:ext cx="4588933" cy="1560695"/>
          </a:xfrm>
        </p:spPr>
        <p:txBody>
          <a:bodyPr>
            <a:normAutofit fontScale="25000" lnSpcReduction="20000"/>
          </a:bodyPr>
          <a:lstStyle/>
          <a:p>
            <a:pPr algn="l"/>
            <a:r>
              <a:rPr lang="en-IN" sz="7200" b="1" dirty="0">
                <a:solidFill>
                  <a:schemeClr val="tx1">
                    <a:lumMod val="75000"/>
                    <a:lumOff val="25000"/>
                  </a:schemeClr>
                </a:solidFill>
                <a:latin typeface="Arial Black" panose="020B0A04020102020204" pitchFamily="34" charset="0"/>
              </a:rPr>
              <a:t>Madhumita Biswas</a:t>
            </a:r>
          </a:p>
          <a:p>
            <a:pPr algn="l"/>
            <a:r>
              <a:rPr lang="en-IN" sz="7200" b="1" dirty="0">
                <a:solidFill>
                  <a:schemeClr val="tx1">
                    <a:lumMod val="75000"/>
                    <a:lumOff val="25000"/>
                  </a:schemeClr>
                </a:solidFill>
                <a:latin typeface="Arial Black" panose="020B0A04020102020204" pitchFamily="34" charset="0"/>
              </a:rPr>
              <a:t>Assistant Professor</a:t>
            </a:r>
          </a:p>
          <a:p>
            <a:pPr algn="l"/>
            <a:r>
              <a:rPr lang="en-IN" sz="7200" b="1" dirty="0">
                <a:solidFill>
                  <a:schemeClr val="tx1">
                    <a:lumMod val="75000"/>
                    <a:lumOff val="25000"/>
                  </a:schemeClr>
                </a:solidFill>
                <a:latin typeface="Arial Black" panose="020B0A04020102020204" pitchFamily="34" charset="0"/>
              </a:rPr>
              <a:t>Department of English</a:t>
            </a:r>
          </a:p>
          <a:p>
            <a:pPr algn="l"/>
            <a:endParaRPr lang="en-IN" sz="7200" b="1" dirty="0">
              <a:solidFill>
                <a:schemeClr val="tx1">
                  <a:lumMod val="75000"/>
                  <a:lumOff val="25000"/>
                </a:schemeClr>
              </a:solidFill>
              <a:latin typeface="Arial Black" panose="020B0A04020102020204" pitchFamily="34" charset="0"/>
            </a:endParaRPr>
          </a:p>
          <a:p>
            <a:pPr algn="l"/>
            <a:r>
              <a:rPr lang="en-IN" sz="7200" b="1" dirty="0">
                <a:solidFill>
                  <a:schemeClr val="tx1">
                    <a:lumMod val="75000"/>
                    <a:lumOff val="25000"/>
                  </a:schemeClr>
                </a:solidFill>
                <a:latin typeface="Arial Black" panose="020B0A04020102020204" pitchFamily="34" charset="0"/>
              </a:rPr>
              <a:t>Session 2020- 2021</a:t>
            </a:r>
          </a:p>
          <a:p>
            <a:pPr algn="l"/>
            <a:r>
              <a:rPr lang="en-IN" sz="7200" b="1" dirty="0">
                <a:solidFill>
                  <a:schemeClr val="tx1">
                    <a:lumMod val="75000"/>
                    <a:lumOff val="25000"/>
                  </a:schemeClr>
                </a:solidFill>
                <a:latin typeface="Arial Black" panose="020B0A04020102020204" pitchFamily="34" charset="0"/>
              </a:rPr>
              <a:t>Semester – 3rd Semester, CC-6</a:t>
            </a:r>
          </a:p>
          <a:p>
            <a:pPr algn="l"/>
            <a:r>
              <a:rPr lang="en-IN" sz="7200" b="1" dirty="0" err="1">
                <a:solidFill>
                  <a:schemeClr val="tx1">
                    <a:lumMod val="75000"/>
                    <a:lumOff val="25000"/>
                  </a:schemeClr>
                </a:solidFill>
                <a:latin typeface="Arial Black" panose="020B0A04020102020204" pitchFamily="34" charset="0"/>
              </a:rPr>
              <a:t>Khatra</a:t>
            </a:r>
            <a:r>
              <a:rPr lang="en-IN" sz="7200" b="1" dirty="0">
                <a:solidFill>
                  <a:schemeClr val="tx1">
                    <a:lumMod val="75000"/>
                    <a:lumOff val="25000"/>
                  </a:schemeClr>
                </a:solidFill>
                <a:latin typeface="Arial Black" panose="020B0A04020102020204" pitchFamily="34" charset="0"/>
              </a:rPr>
              <a:t> </a:t>
            </a:r>
            <a:r>
              <a:rPr lang="en-IN" sz="7200" b="1" dirty="0" err="1">
                <a:solidFill>
                  <a:schemeClr val="tx1">
                    <a:lumMod val="75000"/>
                    <a:lumOff val="25000"/>
                  </a:schemeClr>
                </a:solidFill>
                <a:latin typeface="Arial Black" panose="020B0A04020102020204" pitchFamily="34" charset="0"/>
              </a:rPr>
              <a:t>Adibasi</a:t>
            </a:r>
            <a:r>
              <a:rPr lang="en-IN" sz="7200" b="1" dirty="0">
                <a:solidFill>
                  <a:schemeClr val="tx1">
                    <a:lumMod val="75000"/>
                    <a:lumOff val="25000"/>
                  </a:schemeClr>
                </a:solidFill>
                <a:latin typeface="Arial Black" panose="020B0A04020102020204" pitchFamily="34" charset="0"/>
              </a:rPr>
              <a:t> </a:t>
            </a:r>
            <a:r>
              <a:rPr lang="en-IN" sz="7200" b="1" dirty="0" err="1">
                <a:solidFill>
                  <a:schemeClr val="tx1">
                    <a:lumMod val="75000"/>
                    <a:lumOff val="25000"/>
                  </a:schemeClr>
                </a:solidFill>
                <a:latin typeface="Arial Black" panose="020B0A04020102020204" pitchFamily="34" charset="0"/>
              </a:rPr>
              <a:t>Mahavidyalaya</a:t>
            </a:r>
            <a:endParaRPr lang="en-IN" sz="7200" b="1" dirty="0">
              <a:solidFill>
                <a:schemeClr val="tx1">
                  <a:lumMod val="75000"/>
                  <a:lumOff val="25000"/>
                </a:schemeClr>
              </a:solidFill>
              <a:latin typeface="Arial Black" panose="020B0A04020102020204" pitchFamily="34" charset="0"/>
            </a:endParaRPr>
          </a:p>
          <a:p>
            <a:endParaRPr lang="en-IN" dirty="0"/>
          </a:p>
        </p:txBody>
      </p:sp>
    </p:spTree>
    <p:extLst>
      <p:ext uri="{BB962C8B-B14F-4D97-AF65-F5344CB8AC3E}">
        <p14:creationId xmlns:p14="http://schemas.microsoft.com/office/powerpoint/2010/main" val="394979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2D50A-5FF8-5F30-EF8C-F501DE72DA17}"/>
              </a:ext>
            </a:extLst>
          </p:cNvPr>
          <p:cNvSpPr>
            <a:spLocks noGrp="1"/>
          </p:cNvSpPr>
          <p:nvPr>
            <p:ph type="title"/>
          </p:nvPr>
        </p:nvSpPr>
        <p:spPr>
          <a:xfrm>
            <a:off x="677334" y="609600"/>
            <a:ext cx="8596668" cy="863065"/>
          </a:xfrm>
        </p:spPr>
        <p:txBody>
          <a:bodyPr/>
          <a:lstStyle/>
          <a:p>
            <a:r>
              <a:rPr lang="en-IN" b="1" dirty="0"/>
              <a:t>Key points of the poem:</a:t>
            </a:r>
          </a:p>
        </p:txBody>
      </p:sp>
      <p:sp>
        <p:nvSpPr>
          <p:cNvPr id="3" name="Content Placeholder 2">
            <a:extLst>
              <a:ext uri="{FF2B5EF4-FFF2-40B4-BE49-F238E27FC236}">
                <a16:creationId xmlns:a16="http://schemas.microsoft.com/office/drawing/2014/main" id="{D787E12E-EC6D-FB9E-EC99-4FD0539408E5}"/>
              </a:ext>
            </a:extLst>
          </p:cNvPr>
          <p:cNvSpPr>
            <a:spLocks noGrp="1"/>
          </p:cNvSpPr>
          <p:nvPr>
            <p:ph idx="1"/>
          </p:nvPr>
        </p:nvSpPr>
        <p:spPr>
          <a:xfrm>
            <a:off x="677334" y="1722923"/>
            <a:ext cx="8596668" cy="4318440"/>
          </a:xfrm>
        </p:spPr>
        <p:txBody>
          <a:bodyPr>
            <a:normAutofit/>
          </a:bodyPr>
          <a:lstStyle/>
          <a:p>
            <a:r>
              <a:rPr lang="en-US" sz="2000" dirty="0">
                <a:latin typeface="Times New Roman" panose="02020603050405020304" pitchFamily="18" charset="0"/>
                <a:cs typeface="Times New Roman" panose="02020603050405020304" pitchFamily="18" charset="0"/>
              </a:rPr>
              <a:t>“My Last Duchess" is a </a:t>
            </a:r>
            <a:r>
              <a:rPr lang="en-US" sz="2000" b="1" dirty="0">
                <a:latin typeface="Times New Roman" panose="02020603050405020304" pitchFamily="18" charset="0"/>
                <a:cs typeface="Times New Roman" panose="02020603050405020304" pitchFamily="18" charset="0"/>
              </a:rPr>
              <a:t>dramatic monologue</a:t>
            </a:r>
            <a:r>
              <a:rPr lang="en-US" sz="2000" dirty="0">
                <a:latin typeface="Times New Roman" panose="02020603050405020304" pitchFamily="18" charset="0"/>
                <a:cs typeface="Times New Roman" panose="02020603050405020304" pitchFamily="18" charset="0"/>
              </a:rPr>
              <a:t> that reveals the character of the Duke through his speech and actions.</a:t>
            </a:r>
          </a:p>
          <a:p>
            <a:pPr marL="0" indent="0">
              <a:buNone/>
            </a:pP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poem explores themes of </a:t>
            </a:r>
            <a:r>
              <a:rPr lang="en-US" sz="2000" b="1" dirty="0">
                <a:latin typeface="Times New Roman" panose="02020603050405020304" pitchFamily="18" charset="0"/>
                <a:cs typeface="Times New Roman" panose="02020603050405020304" pitchFamily="18" charset="0"/>
              </a:rPr>
              <a:t>power, control, and possession</a:t>
            </a:r>
            <a:r>
              <a:rPr lang="en-US" sz="2000" dirty="0">
                <a:latin typeface="Times New Roman" panose="02020603050405020304" pitchFamily="18" charset="0"/>
                <a:cs typeface="Times New Roman" panose="02020603050405020304" pitchFamily="18" charset="0"/>
              </a:rPr>
              <a:t>, as the Duke speaks about his late wife and her supposed transgressions.</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use of the word "my" in the title emphasizes the Duke's possessive and controlling nature towards his wife.</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painting of the Duchess in the poem serves as a symbol of the Duke's attempt to control her image and memory even after her death.</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4955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0CE8-756A-5858-EA2B-FCA7E8375838}"/>
              </a:ext>
            </a:extLst>
          </p:cNvPr>
          <p:cNvSpPr>
            <a:spLocks noGrp="1"/>
          </p:cNvSpPr>
          <p:nvPr>
            <p:ph type="title"/>
          </p:nvPr>
        </p:nvSpPr>
        <p:spPr/>
        <p:txBody>
          <a:bodyPr/>
          <a:lstStyle/>
          <a:p>
            <a:r>
              <a:rPr lang="en-IN" dirty="0"/>
              <a:t>What is a “Dramatic monologue”?</a:t>
            </a:r>
          </a:p>
        </p:txBody>
      </p:sp>
      <p:sp>
        <p:nvSpPr>
          <p:cNvPr id="3" name="Content Placeholder 2">
            <a:extLst>
              <a:ext uri="{FF2B5EF4-FFF2-40B4-BE49-F238E27FC236}">
                <a16:creationId xmlns:a16="http://schemas.microsoft.com/office/drawing/2014/main" id="{F8E26D07-FF9E-A925-04E4-A72775B46F7D}"/>
              </a:ext>
            </a:extLst>
          </p:cNvPr>
          <p:cNvSpPr>
            <a:spLocks noGrp="1"/>
          </p:cNvSpPr>
          <p:nvPr>
            <p:ph idx="1"/>
          </p:nvPr>
        </p:nvSpPr>
        <p:spPr/>
        <p:txBody>
          <a:bodyPr>
            <a:normAutofit/>
          </a:bodyPr>
          <a:lstStyle/>
          <a:p>
            <a:r>
              <a:rPr lang="en-US" b="1" dirty="0">
                <a:latin typeface="Times New Roman" panose="02020603050405020304" pitchFamily="18" charset="0"/>
                <a:cs typeface="Times New Roman" panose="02020603050405020304" pitchFamily="18" charset="0"/>
              </a:rPr>
              <a:t>In its fullest form, a dramatic monologue consists of a lengthy speech uttered by a fictional or historical character, usually addressed to an imaginary audience or to a silent listener. It typically involves a critical moment of a specific situation, with the speaker’s words unintentionally providing a revelation of his or her true character and temperament. </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One way of conceiving the dramatic monologue, then, would be to consider it as a one-act play that had shrunk to one speech by one character.</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912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A91DB-3286-8372-8580-4CF95FF934B3}"/>
              </a:ext>
            </a:extLst>
          </p:cNvPr>
          <p:cNvSpPr>
            <a:spLocks noGrp="1"/>
          </p:cNvSpPr>
          <p:nvPr>
            <p:ph type="title"/>
          </p:nvPr>
        </p:nvSpPr>
        <p:spPr/>
        <p:txBody>
          <a:bodyPr/>
          <a:lstStyle/>
          <a:p>
            <a:r>
              <a:rPr lang="en-IN" dirty="0"/>
              <a:t>In-depth reading of the poem:</a:t>
            </a:r>
          </a:p>
        </p:txBody>
      </p:sp>
      <p:sp>
        <p:nvSpPr>
          <p:cNvPr id="3" name="Content Placeholder 2">
            <a:extLst>
              <a:ext uri="{FF2B5EF4-FFF2-40B4-BE49-F238E27FC236}">
                <a16:creationId xmlns:a16="http://schemas.microsoft.com/office/drawing/2014/main" id="{A52A64C8-A6AA-3041-1059-84F4FF8836FF}"/>
              </a:ext>
            </a:extLst>
          </p:cNvPr>
          <p:cNvSpPr>
            <a:spLocks noGrp="1"/>
          </p:cNvSpPr>
          <p:nvPr>
            <p:ph idx="1"/>
          </p:nvPr>
        </p:nvSpPr>
        <p:spPr/>
        <p:txBody>
          <a:bodyPr>
            <a:normAutofit/>
          </a:bodyPr>
          <a:lstStyle/>
          <a:p>
            <a:r>
              <a:rPr lang="en-US" b="1" dirty="0">
                <a:latin typeface="Times New Roman" panose="02020603050405020304" pitchFamily="18" charset="0"/>
                <a:cs typeface="Times New Roman" panose="02020603050405020304" pitchFamily="18" charset="0"/>
              </a:rPr>
              <a:t>The Duke's jealousy and mistrust towards the Duchess is revealed through his suspicions of her smiling and flirting with other men.</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Duke's use of the word "spotless" to describe the Duchess highlights his desire for her to be perfect and obedient.</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Duke's command to "stop" the painting of the Duchess suggests his desire to control her actions and emotions even in death.</a:t>
            </a:r>
          </a:p>
          <a:p>
            <a:endParaRPr lang="en-US" dirty="0"/>
          </a:p>
          <a:p>
            <a:endParaRPr lang="en-US" dirty="0"/>
          </a:p>
          <a:p>
            <a:endParaRPr lang="en-US" dirty="0"/>
          </a:p>
          <a:p>
            <a:endParaRPr lang="en-US" dirty="0"/>
          </a:p>
          <a:p>
            <a:endParaRPr lang="en-IN" dirty="0"/>
          </a:p>
        </p:txBody>
      </p:sp>
    </p:spTree>
    <p:extLst>
      <p:ext uri="{BB962C8B-B14F-4D97-AF65-F5344CB8AC3E}">
        <p14:creationId xmlns:p14="http://schemas.microsoft.com/office/powerpoint/2010/main" val="170022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E1CA5-F5EA-44E9-722F-AA8E05F1EE8D}"/>
              </a:ext>
            </a:extLst>
          </p:cNvPr>
          <p:cNvSpPr>
            <a:spLocks noGrp="1"/>
          </p:cNvSpPr>
          <p:nvPr>
            <p:ph type="title"/>
          </p:nvPr>
        </p:nvSpPr>
        <p:spPr/>
        <p:txBody>
          <a:bodyPr/>
          <a:lstStyle/>
          <a:p>
            <a:r>
              <a:rPr lang="en-IN" dirty="0"/>
              <a:t>Inferences:</a:t>
            </a:r>
          </a:p>
        </p:txBody>
      </p:sp>
      <p:sp>
        <p:nvSpPr>
          <p:cNvPr id="3" name="Content Placeholder 2">
            <a:extLst>
              <a:ext uri="{FF2B5EF4-FFF2-40B4-BE49-F238E27FC236}">
                <a16:creationId xmlns:a16="http://schemas.microsoft.com/office/drawing/2014/main" id="{30FE464E-A0CB-96C1-1475-8611A79BC8F6}"/>
              </a:ext>
            </a:extLst>
          </p:cNvPr>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The Duke's killing of the Duchess can be seen as an extreme manifestation of his possessive and controlling nature.</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poem can be interpreted as a commentary on the societal expectations and treatment of women in the Victorian era.</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poem's use of the dramatic monologue form allows the reader to gain insight into the Duke's mind and motivations, and raises questions about the reliability of the speaker's perspective.</a:t>
            </a:r>
          </a:p>
          <a:p>
            <a:endParaRPr lang="en-US" b="1" dirty="0"/>
          </a:p>
          <a:p>
            <a:endParaRPr lang="en-IN" dirty="0"/>
          </a:p>
        </p:txBody>
      </p:sp>
    </p:spTree>
    <p:extLst>
      <p:ext uri="{BB962C8B-B14F-4D97-AF65-F5344CB8AC3E}">
        <p14:creationId xmlns:p14="http://schemas.microsoft.com/office/powerpoint/2010/main" val="1250787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E031-F433-AA72-AC5D-A5099E0CAFD9}"/>
              </a:ext>
            </a:extLst>
          </p:cNvPr>
          <p:cNvSpPr>
            <a:spLocks noGrp="1"/>
          </p:cNvSpPr>
          <p:nvPr>
            <p:ph type="title"/>
          </p:nvPr>
        </p:nvSpPr>
        <p:spPr>
          <a:xfrm>
            <a:off x="677334" y="609600"/>
            <a:ext cx="8596668" cy="670560"/>
          </a:xfrm>
        </p:spPr>
        <p:txBody>
          <a:bodyPr/>
          <a:lstStyle/>
          <a:p>
            <a:r>
              <a:rPr lang="en-IN" dirty="0"/>
              <a:t>Key points:</a:t>
            </a:r>
          </a:p>
        </p:txBody>
      </p:sp>
      <p:sp>
        <p:nvSpPr>
          <p:cNvPr id="3" name="Content Placeholder 2">
            <a:extLst>
              <a:ext uri="{FF2B5EF4-FFF2-40B4-BE49-F238E27FC236}">
                <a16:creationId xmlns:a16="http://schemas.microsoft.com/office/drawing/2014/main" id="{94779BA5-3F04-F7E3-EDBD-5D32653625FA}"/>
              </a:ext>
            </a:extLst>
          </p:cNvPr>
          <p:cNvSpPr>
            <a:spLocks noGrp="1"/>
          </p:cNvSpPr>
          <p:nvPr>
            <p:ph idx="1"/>
          </p:nvPr>
        </p:nvSpPr>
        <p:spPr>
          <a:xfrm>
            <a:off x="677333" y="1366787"/>
            <a:ext cx="9419568" cy="5303520"/>
          </a:xfrm>
        </p:spPr>
        <p:txBody>
          <a:bodyPr>
            <a:normAutofit fontScale="92500" lnSpcReduction="10000"/>
          </a:bodyPr>
          <a:lstStyle/>
          <a:p>
            <a:r>
              <a:rPr lang="en-US" b="1" dirty="0">
                <a:latin typeface="Times New Roman" panose="02020603050405020304" pitchFamily="18" charset="0"/>
                <a:cs typeface="Times New Roman" panose="02020603050405020304" pitchFamily="18" charset="0"/>
              </a:rPr>
              <a:t>The poem can be seen as a representation of the patriarchal power dynamics of Victorian society, where men held complete control over women, including their lives, bodies, and reputations.</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Duke’s monologue can be interpreted as an embodiment of the idea of the “male gaze,” as he presents himself as the one who has the power to look, judge, and control the image of his wife.</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Duke's use of figurative languages, such as metaphor and simile, serves to dehumanize the Duchess, reducing her to an object of his possession.</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poem can be read as a critique of the societal expectation of women to be submissive and obedient, as the Duchess is punished for her supposed disobedience.</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poem can also be read as a commentary on the performative nature of Victorian courtship and marriage, where women were expected to put on a facade of perfect obedience and submissiveness.</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9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615AA-C2A2-4991-FBB5-102FFD28CF1B}"/>
              </a:ext>
            </a:extLst>
          </p:cNvPr>
          <p:cNvSpPr>
            <a:spLocks noGrp="1"/>
          </p:cNvSpPr>
          <p:nvPr>
            <p:ph type="title"/>
          </p:nvPr>
        </p:nvSpPr>
        <p:spPr>
          <a:xfrm>
            <a:off x="677334" y="609600"/>
            <a:ext cx="8596668" cy="863065"/>
          </a:xfrm>
        </p:spPr>
        <p:txBody>
          <a:bodyPr/>
          <a:lstStyle/>
          <a:p>
            <a:r>
              <a:rPr lang="en-IN" dirty="0"/>
              <a:t>Key points:</a:t>
            </a:r>
          </a:p>
        </p:txBody>
      </p:sp>
      <p:sp>
        <p:nvSpPr>
          <p:cNvPr id="3" name="Content Placeholder 2">
            <a:extLst>
              <a:ext uri="{FF2B5EF4-FFF2-40B4-BE49-F238E27FC236}">
                <a16:creationId xmlns:a16="http://schemas.microsoft.com/office/drawing/2014/main" id="{F35811C3-3E79-51ED-2D9E-904AE011C45A}"/>
              </a:ext>
            </a:extLst>
          </p:cNvPr>
          <p:cNvSpPr>
            <a:spLocks noGrp="1"/>
          </p:cNvSpPr>
          <p:nvPr>
            <p:ph idx="1"/>
          </p:nvPr>
        </p:nvSpPr>
        <p:spPr>
          <a:xfrm>
            <a:off x="677333" y="1405288"/>
            <a:ext cx="9390691" cy="5111015"/>
          </a:xfrm>
        </p:spPr>
        <p:txBody>
          <a:bodyPr>
            <a:normAutofit lnSpcReduction="10000"/>
          </a:bodyPr>
          <a:lstStyle/>
          <a:p>
            <a:r>
              <a:rPr lang="en-US" b="1" dirty="0">
                <a:latin typeface="Times New Roman" panose="02020603050405020304" pitchFamily="18" charset="0"/>
                <a:cs typeface="Times New Roman" panose="02020603050405020304" pitchFamily="18" charset="0"/>
              </a:rPr>
              <a:t>The Duke's monologue can be interpreted as a demonstration of the ways in which language can be used to maintain power and control over others.</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poem can be seen as a reflection of the societal pressure on men to maintain control over their women and prove their masculinity through their ability to dominate and possess.</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Duke's monologue can be read as an expression of the fear and insecurity that often underlies possessive and controlling behavior.</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Duchess can be seen as a precursor of the feminist literary figures that emerged in the later centuries, who challenge patriarchal norms and reject the objectification of women.</a:t>
            </a:r>
          </a:p>
          <a:p>
            <a:endParaRPr lang="en-US"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The poem can be read as a cautionary tale about the dangers of toxic masculinity and the destructive nature of possessive and controlling relationships.</a:t>
            </a:r>
          </a:p>
          <a:p>
            <a:endParaRPr lang="en-US" b="1"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a:p>
            <a:endParaRPr lang="en-IN" dirty="0"/>
          </a:p>
        </p:txBody>
      </p:sp>
    </p:spTree>
    <p:extLst>
      <p:ext uri="{BB962C8B-B14F-4D97-AF65-F5344CB8AC3E}">
        <p14:creationId xmlns:p14="http://schemas.microsoft.com/office/powerpoint/2010/main" val="202049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5B98F3-6007-DEA7-1DCD-CD6C96C1BD27}"/>
              </a:ext>
            </a:extLst>
          </p:cNvPr>
          <p:cNvSpPr txBox="1"/>
          <p:nvPr/>
        </p:nvSpPr>
        <p:spPr>
          <a:xfrm>
            <a:off x="4071486" y="3176957"/>
            <a:ext cx="6845969" cy="584775"/>
          </a:xfrm>
          <a:prstGeom prst="rect">
            <a:avLst/>
          </a:prstGeom>
          <a:noFill/>
        </p:spPr>
        <p:txBody>
          <a:bodyPr wrap="square">
            <a:spAutoFit/>
          </a:bodyPr>
          <a:lstStyle/>
          <a:p>
            <a:r>
              <a:rPr lang="en-IN" sz="3200" b="1" dirty="0"/>
              <a:t>Thank you!</a:t>
            </a:r>
          </a:p>
        </p:txBody>
      </p:sp>
    </p:spTree>
    <p:extLst>
      <p:ext uri="{BB962C8B-B14F-4D97-AF65-F5344CB8AC3E}">
        <p14:creationId xmlns:p14="http://schemas.microsoft.com/office/powerpoint/2010/main" val="259070797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TotalTime>
  <Words>692</Words>
  <Application>Microsoft Office PowerPoint</Application>
  <PresentationFormat>Widescreen</PresentationFormat>
  <Paragraphs>59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Arial Black</vt:lpstr>
      <vt:lpstr>Times New Roman</vt:lpstr>
      <vt:lpstr>Trebuchet MS</vt:lpstr>
      <vt:lpstr>Wingdings 3</vt:lpstr>
      <vt:lpstr>Facet</vt:lpstr>
      <vt:lpstr>Reading Robert Browning’s  “My Last Duchess”</vt:lpstr>
      <vt:lpstr>Key points of the poem:</vt:lpstr>
      <vt:lpstr>What is a “Dramatic monologue”?</vt:lpstr>
      <vt:lpstr>In-depth reading of the poem:</vt:lpstr>
      <vt:lpstr>Inferences:</vt:lpstr>
      <vt:lpstr>Key points:</vt:lpstr>
      <vt:lpstr>Key points: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Robert Browning’s  “My Last Duchess”</dc:title>
  <dc:creator>Madhumita Biswas</dc:creator>
  <cp:lastModifiedBy>Madhumita Biswas</cp:lastModifiedBy>
  <cp:revision>1</cp:revision>
  <dcterms:created xsi:type="dcterms:W3CDTF">2023-01-18T09:09:21Z</dcterms:created>
  <dcterms:modified xsi:type="dcterms:W3CDTF">2023-01-18T09:35:51Z</dcterms:modified>
</cp:coreProperties>
</file>